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58" r:id="rId5"/>
    <p:sldId id="259" r:id="rId6"/>
    <p:sldId id="263" r:id="rId7"/>
    <p:sldId id="264" r:id="rId8"/>
    <p:sldId id="261" r:id="rId9"/>
    <p:sldId id="265" r:id="rId10"/>
    <p:sldId id="262" r:id="rId11"/>
    <p:sldId id="266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C08E807-ECBB-452A-9736-A9BC1414282F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2CC1739-2663-4523-8096-D6C97A4F2214}">
      <dgm:prSet phldrT="[Текст]"/>
      <dgm:spPr/>
      <dgm:t>
        <a:bodyPr/>
        <a:lstStyle/>
        <a:p>
          <a:r>
            <a:rPr lang="ru-RU" b="1" dirty="0" smtClean="0"/>
            <a:t>Инструменты дистанционного урока</a:t>
          </a:r>
          <a:endParaRPr lang="ru-RU" b="1" dirty="0"/>
        </a:p>
      </dgm:t>
    </dgm:pt>
    <dgm:pt modelId="{5812EE5E-116B-4F5B-B1BF-52EB10E359D9}" type="parTrans" cxnId="{C66FE75D-84BB-46F2-BE58-62B53C87F2CE}">
      <dgm:prSet/>
      <dgm:spPr/>
      <dgm:t>
        <a:bodyPr/>
        <a:lstStyle/>
        <a:p>
          <a:endParaRPr lang="ru-RU"/>
        </a:p>
      </dgm:t>
    </dgm:pt>
    <dgm:pt modelId="{51B9E5D9-76EF-431A-B106-004185CD2FCB}" type="sibTrans" cxnId="{C66FE75D-84BB-46F2-BE58-62B53C87F2CE}">
      <dgm:prSet/>
      <dgm:spPr/>
      <dgm:t>
        <a:bodyPr/>
        <a:lstStyle/>
        <a:p>
          <a:endParaRPr lang="ru-RU"/>
        </a:p>
      </dgm:t>
    </dgm:pt>
    <dgm:pt modelId="{B6E1C861-3A91-4E43-9E9F-85437E24D470}" type="asst">
      <dgm:prSet phldrT="[Текст]"/>
      <dgm:spPr/>
      <dgm:t>
        <a:bodyPr/>
        <a:lstStyle/>
        <a:p>
          <a:r>
            <a:rPr lang="ru-RU" b="1" dirty="0" smtClean="0"/>
            <a:t>Чат</a:t>
          </a:r>
          <a:r>
            <a:rPr lang="ru-RU" dirty="0" smtClean="0"/>
            <a:t> </a:t>
          </a:r>
          <a:endParaRPr lang="ru-RU" dirty="0"/>
        </a:p>
      </dgm:t>
    </dgm:pt>
    <dgm:pt modelId="{C8B2D120-F6D7-4471-B143-E585697F42BA}" type="parTrans" cxnId="{432D8653-DC01-4ECF-8EA5-F2D49EC341E8}">
      <dgm:prSet/>
      <dgm:spPr/>
      <dgm:t>
        <a:bodyPr/>
        <a:lstStyle/>
        <a:p>
          <a:endParaRPr lang="ru-RU"/>
        </a:p>
      </dgm:t>
    </dgm:pt>
    <dgm:pt modelId="{5A90A17C-E069-45E5-B8D7-DA1069B32434}" type="sibTrans" cxnId="{432D8653-DC01-4ECF-8EA5-F2D49EC341E8}">
      <dgm:prSet/>
      <dgm:spPr/>
      <dgm:t>
        <a:bodyPr/>
        <a:lstStyle/>
        <a:p>
          <a:endParaRPr lang="ru-RU"/>
        </a:p>
      </dgm:t>
    </dgm:pt>
    <dgm:pt modelId="{C401FBCF-9D12-4527-B74A-E45BF15A4CE4}" type="asst">
      <dgm:prSet/>
      <dgm:spPr/>
      <dgm:t>
        <a:bodyPr/>
        <a:lstStyle/>
        <a:p>
          <a:r>
            <a:rPr lang="ru-RU" b="1" dirty="0" smtClean="0"/>
            <a:t>Интерактивная доска</a:t>
          </a:r>
          <a:endParaRPr lang="ru-RU" b="1" dirty="0"/>
        </a:p>
      </dgm:t>
    </dgm:pt>
    <dgm:pt modelId="{BF18B185-DBEB-47A8-8A96-EA3F5C2CDE98}" type="parTrans" cxnId="{11E0DC76-8D3F-4BB6-BFF8-9CACC5AB05E3}">
      <dgm:prSet/>
      <dgm:spPr/>
      <dgm:t>
        <a:bodyPr/>
        <a:lstStyle/>
        <a:p>
          <a:endParaRPr lang="ru-RU"/>
        </a:p>
      </dgm:t>
    </dgm:pt>
    <dgm:pt modelId="{35E00122-9213-4B6A-8608-F76D268BFAC2}" type="sibTrans" cxnId="{11E0DC76-8D3F-4BB6-BFF8-9CACC5AB05E3}">
      <dgm:prSet/>
      <dgm:spPr/>
      <dgm:t>
        <a:bodyPr/>
        <a:lstStyle/>
        <a:p>
          <a:endParaRPr lang="ru-RU"/>
        </a:p>
      </dgm:t>
    </dgm:pt>
    <dgm:pt modelId="{B30970FA-58C0-4B12-B6C6-84CB0139214A}" type="pres">
      <dgm:prSet presAssocID="{6C08E807-ECBB-452A-9736-A9BC1414282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3BF89A62-E052-48F4-9463-761A758AFB79}" type="pres">
      <dgm:prSet presAssocID="{52CC1739-2663-4523-8096-D6C97A4F2214}" presName="hierRoot1" presStyleCnt="0">
        <dgm:presLayoutVars>
          <dgm:hierBranch val="init"/>
        </dgm:presLayoutVars>
      </dgm:prSet>
      <dgm:spPr/>
    </dgm:pt>
    <dgm:pt modelId="{56E21DF8-A949-4CF2-A456-462018128678}" type="pres">
      <dgm:prSet presAssocID="{52CC1739-2663-4523-8096-D6C97A4F2214}" presName="rootComposite1" presStyleCnt="0"/>
      <dgm:spPr/>
    </dgm:pt>
    <dgm:pt modelId="{FB2D5650-F771-4BBE-AA52-6B6F5262B3E3}" type="pres">
      <dgm:prSet presAssocID="{52CC1739-2663-4523-8096-D6C97A4F2214}" presName="rootText1" presStyleLbl="node0" presStyleIdx="0" presStyleCnt="1" custScaleX="43328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21EF2A6-9024-4C4C-A9E0-2E4A5D03653B}" type="pres">
      <dgm:prSet presAssocID="{52CC1739-2663-4523-8096-D6C97A4F2214}" presName="rootConnector1" presStyleLbl="node1" presStyleIdx="0" presStyleCnt="0"/>
      <dgm:spPr/>
      <dgm:t>
        <a:bodyPr/>
        <a:lstStyle/>
        <a:p>
          <a:endParaRPr lang="ru-RU"/>
        </a:p>
      </dgm:t>
    </dgm:pt>
    <dgm:pt modelId="{41C7D4B2-FAC1-4473-A4C2-E52597D13E5C}" type="pres">
      <dgm:prSet presAssocID="{52CC1739-2663-4523-8096-D6C97A4F2214}" presName="hierChild2" presStyleCnt="0"/>
      <dgm:spPr/>
    </dgm:pt>
    <dgm:pt modelId="{B3AEB413-944E-48E0-9272-447232F93048}" type="pres">
      <dgm:prSet presAssocID="{52CC1739-2663-4523-8096-D6C97A4F2214}" presName="hierChild3" presStyleCnt="0"/>
      <dgm:spPr/>
    </dgm:pt>
    <dgm:pt modelId="{6C307A8E-B550-4473-9760-3A2A7708C821}" type="pres">
      <dgm:prSet presAssocID="{C8B2D120-F6D7-4471-B143-E585697F42BA}" presName="Name111" presStyleLbl="parChTrans1D2" presStyleIdx="0" presStyleCnt="2"/>
      <dgm:spPr/>
      <dgm:t>
        <a:bodyPr/>
        <a:lstStyle/>
        <a:p>
          <a:endParaRPr lang="ru-RU"/>
        </a:p>
      </dgm:t>
    </dgm:pt>
    <dgm:pt modelId="{60B9E967-DB74-4A55-8615-D6B834C4C054}" type="pres">
      <dgm:prSet presAssocID="{B6E1C861-3A91-4E43-9E9F-85437E24D470}" presName="hierRoot3" presStyleCnt="0">
        <dgm:presLayoutVars>
          <dgm:hierBranch val="init"/>
        </dgm:presLayoutVars>
      </dgm:prSet>
      <dgm:spPr/>
    </dgm:pt>
    <dgm:pt modelId="{71BEC755-23BD-44AB-9CBE-C43B10A7F797}" type="pres">
      <dgm:prSet presAssocID="{B6E1C861-3A91-4E43-9E9F-85437E24D470}" presName="rootComposite3" presStyleCnt="0"/>
      <dgm:spPr/>
    </dgm:pt>
    <dgm:pt modelId="{EFC09EBD-D40E-4E32-A6B9-368520CE3729}" type="pres">
      <dgm:prSet presAssocID="{B6E1C861-3A91-4E43-9E9F-85437E24D470}" presName="rootText3" presStyleLbl="asst1" presStyleIdx="0" presStyleCnt="2" custScaleX="33958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65BAA55-A436-4CDC-89DE-F5A9C3003596}" type="pres">
      <dgm:prSet presAssocID="{B6E1C861-3A91-4E43-9E9F-85437E24D470}" presName="rootConnector3" presStyleLbl="asst1" presStyleIdx="0" presStyleCnt="2"/>
      <dgm:spPr/>
      <dgm:t>
        <a:bodyPr/>
        <a:lstStyle/>
        <a:p>
          <a:endParaRPr lang="ru-RU"/>
        </a:p>
      </dgm:t>
    </dgm:pt>
    <dgm:pt modelId="{330D45C6-59F7-43C7-AB5B-57B3A448C943}" type="pres">
      <dgm:prSet presAssocID="{B6E1C861-3A91-4E43-9E9F-85437E24D470}" presName="hierChild6" presStyleCnt="0"/>
      <dgm:spPr/>
    </dgm:pt>
    <dgm:pt modelId="{EA384856-CD0E-4869-A4B3-2E81F9369727}" type="pres">
      <dgm:prSet presAssocID="{B6E1C861-3A91-4E43-9E9F-85437E24D470}" presName="hierChild7" presStyleCnt="0"/>
      <dgm:spPr/>
    </dgm:pt>
    <dgm:pt modelId="{46D25BB4-CE4C-4D67-AC90-948D9720FE83}" type="pres">
      <dgm:prSet presAssocID="{BF18B185-DBEB-47A8-8A96-EA3F5C2CDE98}" presName="Name111" presStyleLbl="parChTrans1D2" presStyleIdx="1" presStyleCnt="2"/>
      <dgm:spPr/>
      <dgm:t>
        <a:bodyPr/>
        <a:lstStyle/>
        <a:p>
          <a:endParaRPr lang="ru-RU"/>
        </a:p>
      </dgm:t>
    </dgm:pt>
    <dgm:pt modelId="{3C360DCE-1B03-484D-81F6-137FAADCF6AE}" type="pres">
      <dgm:prSet presAssocID="{C401FBCF-9D12-4527-B74A-E45BF15A4CE4}" presName="hierRoot3" presStyleCnt="0">
        <dgm:presLayoutVars>
          <dgm:hierBranch val="init"/>
        </dgm:presLayoutVars>
      </dgm:prSet>
      <dgm:spPr/>
    </dgm:pt>
    <dgm:pt modelId="{57D593EF-A268-44C6-8C2F-FFE80B02E69A}" type="pres">
      <dgm:prSet presAssocID="{C401FBCF-9D12-4527-B74A-E45BF15A4CE4}" presName="rootComposite3" presStyleCnt="0"/>
      <dgm:spPr/>
    </dgm:pt>
    <dgm:pt modelId="{2A3EA7DE-63D1-46D4-B9C0-579C32FCAFB6}" type="pres">
      <dgm:prSet presAssocID="{C401FBCF-9D12-4527-B74A-E45BF15A4CE4}" presName="rootText3" presStyleLbl="asst1" presStyleIdx="1" presStyleCnt="2" custScaleX="28621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441851C-D92A-4F96-88C6-ABF2FB704276}" type="pres">
      <dgm:prSet presAssocID="{C401FBCF-9D12-4527-B74A-E45BF15A4CE4}" presName="rootConnector3" presStyleLbl="asst1" presStyleIdx="1" presStyleCnt="2"/>
      <dgm:spPr/>
      <dgm:t>
        <a:bodyPr/>
        <a:lstStyle/>
        <a:p>
          <a:endParaRPr lang="ru-RU"/>
        </a:p>
      </dgm:t>
    </dgm:pt>
    <dgm:pt modelId="{AC3E5F3E-0E78-402D-83E2-203E07389F5C}" type="pres">
      <dgm:prSet presAssocID="{C401FBCF-9D12-4527-B74A-E45BF15A4CE4}" presName="hierChild6" presStyleCnt="0"/>
      <dgm:spPr/>
    </dgm:pt>
    <dgm:pt modelId="{4EF003BC-717D-4B64-B14D-8AABB4242189}" type="pres">
      <dgm:prSet presAssocID="{C401FBCF-9D12-4527-B74A-E45BF15A4CE4}" presName="hierChild7" presStyleCnt="0"/>
      <dgm:spPr/>
    </dgm:pt>
  </dgm:ptLst>
  <dgm:cxnLst>
    <dgm:cxn modelId="{04F64E6C-7658-4C25-96AA-DDB4EF0DC218}" type="presOf" srcId="{BF18B185-DBEB-47A8-8A96-EA3F5C2CDE98}" destId="{46D25BB4-CE4C-4D67-AC90-948D9720FE83}" srcOrd="0" destOrd="0" presId="urn:microsoft.com/office/officeart/2005/8/layout/orgChart1"/>
    <dgm:cxn modelId="{61B2E104-EDB6-41F3-B8BF-AA84F1CC12B2}" type="presOf" srcId="{C8B2D120-F6D7-4471-B143-E585697F42BA}" destId="{6C307A8E-B550-4473-9760-3A2A7708C821}" srcOrd="0" destOrd="0" presId="urn:microsoft.com/office/officeart/2005/8/layout/orgChart1"/>
    <dgm:cxn modelId="{11E0DC76-8D3F-4BB6-BFF8-9CACC5AB05E3}" srcId="{52CC1739-2663-4523-8096-D6C97A4F2214}" destId="{C401FBCF-9D12-4527-B74A-E45BF15A4CE4}" srcOrd="1" destOrd="0" parTransId="{BF18B185-DBEB-47A8-8A96-EA3F5C2CDE98}" sibTransId="{35E00122-9213-4B6A-8608-F76D268BFAC2}"/>
    <dgm:cxn modelId="{6896B8E4-EAA0-42A9-BFE6-D97DAA2330EA}" type="presOf" srcId="{52CC1739-2663-4523-8096-D6C97A4F2214}" destId="{921EF2A6-9024-4C4C-A9E0-2E4A5D03653B}" srcOrd="1" destOrd="0" presId="urn:microsoft.com/office/officeart/2005/8/layout/orgChart1"/>
    <dgm:cxn modelId="{B7B935CB-AAEE-4A18-BCC0-679A92FF7875}" type="presOf" srcId="{6C08E807-ECBB-452A-9736-A9BC1414282F}" destId="{B30970FA-58C0-4B12-B6C6-84CB0139214A}" srcOrd="0" destOrd="0" presId="urn:microsoft.com/office/officeart/2005/8/layout/orgChart1"/>
    <dgm:cxn modelId="{432D8653-DC01-4ECF-8EA5-F2D49EC341E8}" srcId="{52CC1739-2663-4523-8096-D6C97A4F2214}" destId="{B6E1C861-3A91-4E43-9E9F-85437E24D470}" srcOrd="0" destOrd="0" parTransId="{C8B2D120-F6D7-4471-B143-E585697F42BA}" sibTransId="{5A90A17C-E069-45E5-B8D7-DA1069B32434}"/>
    <dgm:cxn modelId="{BA1AB9E1-E65A-4AD6-93DD-732927210889}" type="presOf" srcId="{52CC1739-2663-4523-8096-D6C97A4F2214}" destId="{FB2D5650-F771-4BBE-AA52-6B6F5262B3E3}" srcOrd="0" destOrd="0" presId="urn:microsoft.com/office/officeart/2005/8/layout/orgChart1"/>
    <dgm:cxn modelId="{D22DCE00-DB29-470F-AD7E-9E3A9D9828E3}" type="presOf" srcId="{C401FBCF-9D12-4527-B74A-E45BF15A4CE4}" destId="{5441851C-D92A-4F96-88C6-ABF2FB704276}" srcOrd="1" destOrd="0" presId="urn:microsoft.com/office/officeart/2005/8/layout/orgChart1"/>
    <dgm:cxn modelId="{F5DBECF9-8133-4059-82DA-0262DF548EB3}" type="presOf" srcId="{C401FBCF-9D12-4527-B74A-E45BF15A4CE4}" destId="{2A3EA7DE-63D1-46D4-B9C0-579C32FCAFB6}" srcOrd="0" destOrd="0" presId="urn:microsoft.com/office/officeart/2005/8/layout/orgChart1"/>
    <dgm:cxn modelId="{ECF0A628-115A-4FC2-A067-5F17EA15EE36}" type="presOf" srcId="{B6E1C861-3A91-4E43-9E9F-85437E24D470}" destId="{EFC09EBD-D40E-4E32-A6B9-368520CE3729}" srcOrd="0" destOrd="0" presId="urn:microsoft.com/office/officeart/2005/8/layout/orgChart1"/>
    <dgm:cxn modelId="{9E465873-1848-45BE-9A55-A9FAEF73E281}" type="presOf" srcId="{B6E1C861-3A91-4E43-9E9F-85437E24D470}" destId="{A65BAA55-A436-4CDC-89DE-F5A9C3003596}" srcOrd="1" destOrd="0" presId="urn:microsoft.com/office/officeart/2005/8/layout/orgChart1"/>
    <dgm:cxn modelId="{C66FE75D-84BB-46F2-BE58-62B53C87F2CE}" srcId="{6C08E807-ECBB-452A-9736-A9BC1414282F}" destId="{52CC1739-2663-4523-8096-D6C97A4F2214}" srcOrd="0" destOrd="0" parTransId="{5812EE5E-116B-4F5B-B1BF-52EB10E359D9}" sibTransId="{51B9E5D9-76EF-431A-B106-004185CD2FCB}"/>
    <dgm:cxn modelId="{9A10B9C8-9C48-4A20-895F-D84B93735866}" type="presParOf" srcId="{B30970FA-58C0-4B12-B6C6-84CB0139214A}" destId="{3BF89A62-E052-48F4-9463-761A758AFB79}" srcOrd="0" destOrd="0" presId="urn:microsoft.com/office/officeart/2005/8/layout/orgChart1"/>
    <dgm:cxn modelId="{9A3A6584-D7B1-4259-8BC4-156E42BF341B}" type="presParOf" srcId="{3BF89A62-E052-48F4-9463-761A758AFB79}" destId="{56E21DF8-A949-4CF2-A456-462018128678}" srcOrd="0" destOrd="0" presId="urn:microsoft.com/office/officeart/2005/8/layout/orgChart1"/>
    <dgm:cxn modelId="{44FC9BDD-ECF3-42B6-BC2C-42263E9EC951}" type="presParOf" srcId="{56E21DF8-A949-4CF2-A456-462018128678}" destId="{FB2D5650-F771-4BBE-AA52-6B6F5262B3E3}" srcOrd="0" destOrd="0" presId="urn:microsoft.com/office/officeart/2005/8/layout/orgChart1"/>
    <dgm:cxn modelId="{8000E193-3CFD-46C3-8B39-DE68DB1808FA}" type="presParOf" srcId="{56E21DF8-A949-4CF2-A456-462018128678}" destId="{921EF2A6-9024-4C4C-A9E0-2E4A5D03653B}" srcOrd="1" destOrd="0" presId="urn:microsoft.com/office/officeart/2005/8/layout/orgChart1"/>
    <dgm:cxn modelId="{2355E346-D69B-4C19-B164-3FC3E9487925}" type="presParOf" srcId="{3BF89A62-E052-48F4-9463-761A758AFB79}" destId="{41C7D4B2-FAC1-4473-A4C2-E52597D13E5C}" srcOrd="1" destOrd="0" presId="urn:microsoft.com/office/officeart/2005/8/layout/orgChart1"/>
    <dgm:cxn modelId="{C2908CE5-6FA6-43CB-BD66-65968C0FEE33}" type="presParOf" srcId="{3BF89A62-E052-48F4-9463-761A758AFB79}" destId="{B3AEB413-944E-48E0-9272-447232F93048}" srcOrd="2" destOrd="0" presId="urn:microsoft.com/office/officeart/2005/8/layout/orgChart1"/>
    <dgm:cxn modelId="{F801EC0F-D7BF-4A84-81F7-E3028A4AB173}" type="presParOf" srcId="{B3AEB413-944E-48E0-9272-447232F93048}" destId="{6C307A8E-B550-4473-9760-3A2A7708C821}" srcOrd="0" destOrd="0" presId="urn:microsoft.com/office/officeart/2005/8/layout/orgChart1"/>
    <dgm:cxn modelId="{E84D4110-B1E6-4571-98B4-0353F2A30870}" type="presParOf" srcId="{B3AEB413-944E-48E0-9272-447232F93048}" destId="{60B9E967-DB74-4A55-8615-D6B834C4C054}" srcOrd="1" destOrd="0" presId="urn:microsoft.com/office/officeart/2005/8/layout/orgChart1"/>
    <dgm:cxn modelId="{28BAB9EE-3587-47AA-BC61-2C6071075B0D}" type="presParOf" srcId="{60B9E967-DB74-4A55-8615-D6B834C4C054}" destId="{71BEC755-23BD-44AB-9CBE-C43B10A7F797}" srcOrd="0" destOrd="0" presId="urn:microsoft.com/office/officeart/2005/8/layout/orgChart1"/>
    <dgm:cxn modelId="{4D2F2943-D8DF-4121-9192-F03BDF0449FA}" type="presParOf" srcId="{71BEC755-23BD-44AB-9CBE-C43B10A7F797}" destId="{EFC09EBD-D40E-4E32-A6B9-368520CE3729}" srcOrd="0" destOrd="0" presId="urn:microsoft.com/office/officeart/2005/8/layout/orgChart1"/>
    <dgm:cxn modelId="{BBC644BB-5CE2-4689-9092-28AA766B2986}" type="presParOf" srcId="{71BEC755-23BD-44AB-9CBE-C43B10A7F797}" destId="{A65BAA55-A436-4CDC-89DE-F5A9C3003596}" srcOrd="1" destOrd="0" presId="urn:microsoft.com/office/officeart/2005/8/layout/orgChart1"/>
    <dgm:cxn modelId="{F1D35B00-B229-4F6B-9BC6-F0B31293B63B}" type="presParOf" srcId="{60B9E967-DB74-4A55-8615-D6B834C4C054}" destId="{330D45C6-59F7-43C7-AB5B-57B3A448C943}" srcOrd="1" destOrd="0" presId="urn:microsoft.com/office/officeart/2005/8/layout/orgChart1"/>
    <dgm:cxn modelId="{B9E2A6DC-E52E-4E66-83A0-1ABB1F6929CD}" type="presParOf" srcId="{60B9E967-DB74-4A55-8615-D6B834C4C054}" destId="{EA384856-CD0E-4869-A4B3-2E81F9369727}" srcOrd="2" destOrd="0" presId="urn:microsoft.com/office/officeart/2005/8/layout/orgChart1"/>
    <dgm:cxn modelId="{261D3229-FA6E-4C48-B6CF-A7964C711BB8}" type="presParOf" srcId="{B3AEB413-944E-48E0-9272-447232F93048}" destId="{46D25BB4-CE4C-4D67-AC90-948D9720FE83}" srcOrd="2" destOrd="0" presId="urn:microsoft.com/office/officeart/2005/8/layout/orgChart1"/>
    <dgm:cxn modelId="{ED8786C0-F3B3-4E49-BE0A-88B92DFF621B}" type="presParOf" srcId="{B3AEB413-944E-48E0-9272-447232F93048}" destId="{3C360DCE-1B03-484D-81F6-137FAADCF6AE}" srcOrd="3" destOrd="0" presId="urn:microsoft.com/office/officeart/2005/8/layout/orgChart1"/>
    <dgm:cxn modelId="{13B54A9E-572D-46A6-AD88-E1444134EB9A}" type="presParOf" srcId="{3C360DCE-1B03-484D-81F6-137FAADCF6AE}" destId="{57D593EF-A268-44C6-8C2F-FFE80B02E69A}" srcOrd="0" destOrd="0" presId="urn:microsoft.com/office/officeart/2005/8/layout/orgChart1"/>
    <dgm:cxn modelId="{79E9F66D-6B38-458F-A086-2D93C37C4746}" type="presParOf" srcId="{57D593EF-A268-44C6-8C2F-FFE80B02E69A}" destId="{2A3EA7DE-63D1-46D4-B9C0-579C32FCAFB6}" srcOrd="0" destOrd="0" presId="urn:microsoft.com/office/officeart/2005/8/layout/orgChart1"/>
    <dgm:cxn modelId="{111B1D5E-4797-4678-90DB-70A2D53F1440}" type="presParOf" srcId="{57D593EF-A268-44C6-8C2F-FFE80B02E69A}" destId="{5441851C-D92A-4F96-88C6-ABF2FB704276}" srcOrd="1" destOrd="0" presId="urn:microsoft.com/office/officeart/2005/8/layout/orgChart1"/>
    <dgm:cxn modelId="{56355F7B-ABD7-45EA-8F88-1B942660FC5E}" type="presParOf" srcId="{3C360DCE-1B03-484D-81F6-137FAADCF6AE}" destId="{AC3E5F3E-0E78-402D-83E2-203E07389F5C}" srcOrd="1" destOrd="0" presId="urn:microsoft.com/office/officeart/2005/8/layout/orgChart1"/>
    <dgm:cxn modelId="{877945C9-B918-44C1-8BA8-DEA4BB5C1C31}" type="presParOf" srcId="{3C360DCE-1B03-484D-81F6-137FAADCF6AE}" destId="{4EF003BC-717D-4B64-B14D-8AABB4242189}" srcOrd="2" destOrd="0" presId="urn:microsoft.com/office/officeart/2005/8/layout/orgChart1"/>
  </dgm:cxnLst>
  <dgm:bg>
    <a:solidFill>
      <a:schemeClr val="accent4">
        <a:lumMod val="20000"/>
        <a:lumOff val="80000"/>
      </a:schemeClr>
    </a:solidFill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D25BB4-CE4C-4D67-AC90-948D9720FE83}">
      <dsp:nvSpPr>
        <dsp:cNvPr id="0" name=""/>
        <dsp:cNvSpPr/>
      </dsp:nvSpPr>
      <dsp:spPr>
        <a:xfrm>
          <a:off x="6073434" y="1045361"/>
          <a:ext cx="182121" cy="7978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97865"/>
              </a:lnTo>
              <a:lnTo>
                <a:pt x="182121" y="79786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307A8E-B550-4473-9760-3A2A7708C821}">
      <dsp:nvSpPr>
        <dsp:cNvPr id="0" name=""/>
        <dsp:cNvSpPr/>
      </dsp:nvSpPr>
      <dsp:spPr>
        <a:xfrm>
          <a:off x="5891313" y="1045361"/>
          <a:ext cx="182121" cy="797865"/>
        </a:xfrm>
        <a:custGeom>
          <a:avLst/>
          <a:gdLst/>
          <a:ahLst/>
          <a:cxnLst/>
          <a:rect l="0" t="0" r="0" b="0"/>
          <a:pathLst>
            <a:path>
              <a:moveTo>
                <a:pt x="182121" y="0"/>
              </a:moveTo>
              <a:lnTo>
                <a:pt x="182121" y="797865"/>
              </a:lnTo>
              <a:lnTo>
                <a:pt x="0" y="79786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2D5650-F771-4BBE-AA52-6B6F5262B3E3}">
      <dsp:nvSpPr>
        <dsp:cNvPr id="0" name=""/>
        <dsp:cNvSpPr/>
      </dsp:nvSpPr>
      <dsp:spPr>
        <a:xfrm>
          <a:off x="2315818" y="178116"/>
          <a:ext cx="7515232" cy="86724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kern="1200" dirty="0" smtClean="0"/>
            <a:t>Инструменты дистанционного урока</a:t>
          </a:r>
          <a:endParaRPr lang="ru-RU" sz="3600" b="1" kern="1200" dirty="0"/>
        </a:p>
      </dsp:txBody>
      <dsp:txXfrm>
        <a:off x="2315818" y="178116"/>
        <a:ext cx="7515232" cy="867244"/>
      </dsp:txXfrm>
    </dsp:sp>
    <dsp:sp modelId="{EFC09EBD-D40E-4E32-A6B9-368520CE3729}">
      <dsp:nvSpPr>
        <dsp:cNvPr id="0" name=""/>
        <dsp:cNvSpPr/>
      </dsp:nvSpPr>
      <dsp:spPr>
        <a:xfrm>
          <a:off x="1297" y="1409603"/>
          <a:ext cx="5890015" cy="86724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kern="1200" dirty="0" smtClean="0"/>
            <a:t>Чат</a:t>
          </a:r>
          <a:r>
            <a:rPr lang="ru-RU" sz="3600" kern="1200" dirty="0" smtClean="0"/>
            <a:t> </a:t>
          </a:r>
          <a:endParaRPr lang="ru-RU" sz="3600" kern="1200" dirty="0"/>
        </a:p>
      </dsp:txBody>
      <dsp:txXfrm>
        <a:off x="1297" y="1409603"/>
        <a:ext cx="5890015" cy="867244"/>
      </dsp:txXfrm>
    </dsp:sp>
    <dsp:sp modelId="{2A3EA7DE-63D1-46D4-B9C0-579C32FCAFB6}">
      <dsp:nvSpPr>
        <dsp:cNvPr id="0" name=""/>
        <dsp:cNvSpPr/>
      </dsp:nvSpPr>
      <dsp:spPr>
        <a:xfrm>
          <a:off x="6255556" y="1409603"/>
          <a:ext cx="4964422" cy="86724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kern="1200" dirty="0" smtClean="0"/>
            <a:t>Интерактивная доска</a:t>
          </a:r>
          <a:endParaRPr lang="ru-RU" sz="3600" b="1" kern="1200" dirty="0"/>
        </a:p>
      </dsp:txBody>
      <dsp:txXfrm>
        <a:off x="6255556" y="1409603"/>
        <a:ext cx="4964422" cy="8672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BE54C-A268-45E8-AE53-7A8C437B6158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02B27-A666-4634-86DA-9D71A2351A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6966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BE54C-A268-45E8-AE53-7A8C437B6158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02B27-A666-4634-86DA-9D71A2351A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4036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BE54C-A268-45E8-AE53-7A8C437B6158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02B27-A666-4634-86DA-9D71A2351A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3950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BE54C-A268-45E8-AE53-7A8C437B6158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02B27-A666-4634-86DA-9D71A2351A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5645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BE54C-A268-45E8-AE53-7A8C437B6158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02B27-A666-4634-86DA-9D71A2351A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55208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BE54C-A268-45E8-AE53-7A8C437B6158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02B27-A666-4634-86DA-9D71A2351A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1506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BE54C-A268-45E8-AE53-7A8C437B6158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02B27-A666-4634-86DA-9D71A2351A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52452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BE54C-A268-45E8-AE53-7A8C437B6158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02B27-A666-4634-86DA-9D71A2351A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6855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BE54C-A268-45E8-AE53-7A8C437B6158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02B27-A666-4634-86DA-9D71A2351A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002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BE54C-A268-45E8-AE53-7A8C437B6158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02B27-A666-4634-86DA-9D71A2351A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30104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BE54C-A268-45E8-AE53-7A8C437B6158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02B27-A666-4634-86DA-9D71A2351A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2170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3BE54C-A268-45E8-AE53-7A8C437B6158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502B27-A666-4634-86DA-9D71A2351A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0388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67739" y="3830128"/>
            <a:ext cx="6660404" cy="2530914"/>
          </a:xfrm>
        </p:spPr>
        <p:txBody>
          <a:bodyPr>
            <a:normAutofit fontScale="47500" lnSpcReduction="20000"/>
          </a:bodyPr>
          <a:lstStyle/>
          <a:p>
            <a:pPr algn="l"/>
            <a:r>
              <a:rPr lang="ru-RU" sz="3800" b="1" dirty="0" smtClean="0"/>
              <a:t>Специальная номинация</a:t>
            </a:r>
            <a:br>
              <a:rPr lang="ru-RU" sz="3800" b="1" dirty="0" smtClean="0"/>
            </a:br>
            <a:r>
              <a:rPr lang="ru-RU" sz="3800" b="1" dirty="0"/>
              <a:t>«Эффективная коммуникация в цифровой среде</a:t>
            </a:r>
            <a:r>
              <a:rPr lang="ru-RU" sz="3800" b="1" dirty="0" smtClean="0"/>
              <a:t>»</a:t>
            </a:r>
          </a:p>
          <a:p>
            <a:pPr algn="l"/>
            <a:endParaRPr lang="ru-RU" sz="2600" dirty="0" smtClean="0"/>
          </a:p>
          <a:p>
            <a:pPr algn="l"/>
            <a:r>
              <a:rPr lang="ru-RU" sz="3300" dirty="0" smtClean="0"/>
              <a:t>Команда образовательной организации: </a:t>
            </a:r>
          </a:p>
          <a:p>
            <a:pPr algn="l"/>
            <a:r>
              <a:rPr lang="ru-RU" sz="3300" b="1" dirty="0" err="1" smtClean="0"/>
              <a:t>Салеева</a:t>
            </a:r>
            <a:r>
              <a:rPr lang="ru-RU" sz="3300" b="1" dirty="0" smtClean="0"/>
              <a:t> Л.Ю.,  </a:t>
            </a:r>
            <a:r>
              <a:rPr lang="ru-RU" sz="3300" dirty="0" smtClean="0"/>
              <a:t>учитель географии высшей квалификационной </a:t>
            </a:r>
            <a:r>
              <a:rPr lang="ru-RU" sz="3300" dirty="0" smtClean="0"/>
              <a:t>категории</a:t>
            </a:r>
            <a:endParaRPr lang="ru-RU" sz="3300" dirty="0" smtClean="0"/>
          </a:p>
          <a:p>
            <a:pPr algn="l"/>
            <a:r>
              <a:rPr lang="ru-RU" sz="3300" b="1" dirty="0" err="1" smtClean="0"/>
              <a:t>Здоровило</a:t>
            </a:r>
            <a:r>
              <a:rPr lang="ru-RU" sz="3300" b="1" dirty="0" smtClean="0"/>
              <a:t> Е.Н., </a:t>
            </a:r>
            <a:r>
              <a:rPr lang="ru-RU" sz="3300" dirty="0" smtClean="0"/>
              <a:t>учитель английского языка высшей квалификационной </a:t>
            </a:r>
            <a:r>
              <a:rPr lang="ru-RU" sz="3300" dirty="0" smtClean="0"/>
              <a:t>категории </a:t>
            </a:r>
            <a:endParaRPr lang="ru-RU" sz="3300" dirty="0" smtClean="0"/>
          </a:p>
          <a:p>
            <a:pPr algn="l"/>
            <a:r>
              <a:rPr lang="ru-RU" sz="3300" b="1" dirty="0" smtClean="0"/>
              <a:t>Артамонова В.С.,</a:t>
            </a:r>
            <a:r>
              <a:rPr lang="ru-RU" sz="3300" dirty="0" smtClean="0"/>
              <a:t> учитель английского языка, первой квалификационной категории</a:t>
            </a:r>
          </a:p>
          <a:p>
            <a:pPr algn="l"/>
            <a:endParaRPr lang="ru-RU" sz="3300" dirty="0" smtClean="0"/>
          </a:p>
          <a:p>
            <a:pPr algn="l"/>
            <a:endParaRPr lang="ru-RU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81" y="3830128"/>
            <a:ext cx="3732425" cy="2819531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1">
            <a:extLst>
              <a:ext uri="{FF2B5EF4-FFF2-40B4-BE49-F238E27FC236}">
                <a16:creationId xmlns="" xmlns:a16="http://schemas.microsoft.com/office/drawing/2014/main" id="{3170C447-B2DC-D8C5-1927-46AB7D349D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1319" y="586852"/>
            <a:ext cx="11436824" cy="3026161"/>
          </a:xfrm>
          <a:solidFill>
            <a:srgbClr val="0070C0"/>
          </a:solidFill>
        </p:spPr>
        <p:txBody>
          <a:bodyPr>
            <a:normAutofit fontScale="90000"/>
          </a:bodyPr>
          <a:lstStyle/>
          <a:p>
            <a:r>
              <a:rPr lang="ru-RU" sz="1800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«Цифровая волна</a:t>
            </a:r>
            <a:r>
              <a:rPr lang="ru-RU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2024</a:t>
            </a:r>
            <a:br>
              <a:rPr lang="ru-RU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Раменский городской </a:t>
            </a:r>
            <a:r>
              <a:rPr lang="ru-RU" sz="2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округ</a:t>
            </a:r>
            <a:br>
              <a:rPr lang="ru-RU" sz="2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общеобразовательное учреждение Быковская средняя общеобразовательная школа №15</a:t>
            </a:r>
            <a:r>
              <a:rPr lang="ru-RU" sz="2800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/>
              <a:t> </a:t>
            </a:r>
            <a:r>
              <a:rPr lang="ru-RU" sz="2800" b="1" dirty="0" smtClean="0">
                <a:solidFill>
                  <a:schemeClr val="bg1"/>
                </a:solidFill>
              </a:rPr>
              <a:t>«</a:t>
            </a:r>
            <a:r>
              <a:rPr lang="ru-RU" sz="2700" b="1" dirty="0" smtClean="0">
                <a:solidFill>
                  <a:schemeClr val="bg1"/>
                </a:solidFill>
              </a:rPr>
              <a:t>Использовании </a:t>
            </a:r>
            <a:r>
              <a:rPr lang="ru-RU" sz="2700" b="1" dirty="0">
                <a:solidFill>
                  <a:schemeClr val="bg1"/>
                </a:solidFill>
              </a:rPr>
              <a:t>информационно-коммуникационной платформы "</a:t>
            </a:r>
            <a:r>
              <a:rPr lang="ru-RU" sz="2700" b="1" dirty="0" err="1">
                <a:solidFill>
                  <a:schemeClr val="bg1"/>
                </a:solidFill>
              </a:rPr>
              <a:t>Сферум</a:t>
            </a:r>
            <a:r>
              <a:rPr lang="ru-RU" sz="2700" b="1" dirty="0">
                <a:solidFill>
                  <a:schemeClr val="bg1"/>
                </a:solidFill>
              </a:rPr>
              <a:t>" при проведении дистанционных уроков с детьми-инвалидами, обучающимися на</a:t>
            </a:r>
            <a:r>
              <a:rPr lang="ru-RU" sz="2700" dirty="0">
                <a:solidFill>
                  <a:schemeClr val="bg1"/>
                </a:solidFill>
              </a:rPr>
              <a:t> </a:t>
            </a:r>
            <a:r>
              <a:rPr lang="ru-RU" sz="2700" b="1" dirty="0" smtClean="0">
                <a:solidFill>
                  <a:schemeClr val="bg1"/>
                </a:solidFill>
              </a:rPr>
              <a:t>дому»</a:t>
            </a:r>
            <a:r>
              <a:rPr lang="ru-RU" sz="2700" dirty="0"/>
              <a:t/>
            </a:r>
            <a:br>
              <a:rPr lang="ru-RU" sz="2700" dirty="0"/>
            </a:br>
            <a:endParaRPr lang="ru-RU" sz="27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62881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Выводы по использованию </a:t>
            </a:r>
            <a:r>
              <a:rPr lang="ru-RU" sz="2800" b="1" dirty="0">
                <a:solidFill>
                  <a:schemeClr val="bg1"/>
                </a:solidFill>
              </a:rPr>
              <a:t>интерактивной доски при проведение дистанционного урока: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pPr lvl="0"/>
            <a:r>
              <a:rPr lang="ru-RU" dirty="0"/>
              <a:t>Является заменой ученической тетради или ученической доски.</a:t>
            </a:r>
          </a:p>
          <a:p>
            <a:pPr lvl="0"/>
            <a:r>
              <a:rPr lang="ru-RU" dirty="0"/>
              <a:t>Использование цветовой палитры и графики, в свою </a:t>
            </a:r>
            <a:r>
              <a:rPr lang="ru-RU" dirty="0" smtClean="0"/>
              <a:t>очередь усиливает </a:t>
            </a:r>
            <a:r>
              <a:rPr lang="ru-RU" dirty="0"/>
              <a:t>наглядность и восприятие.</a:t>
            </a:r>
          </a:p>
          <a:p>
            <a:pPr lvl="0"/>
            <a:r>
              <a:rPr lang="ru-RU" dirty="0"/>
              <a:t>Использование готовых рисунков (цветных) </a:t>
            </a:r>
            <a:r>
              <a:rPr lang="ru-RU" dirty="0" smtClean="0"/>
              <a:t>и различных информационных </a:t>
            </a:r>
            <a:r>
              <a:rPr lang="ru-RU" dirty="0"/>
              <a:t>ресурсов.</a:t>
            </a:r>
          </a:p>
          <a:p>
            <a:pPr lvl="0"/>
            <a:r>
              <a:rPr lang="ru-RU" dirty="0"/>
              <a:t>Возможность использования в дистанционном обучении</a:t>
            </a:r>
          </a:p>
          <a:p>
            <a:pPr lvl="0"/>
            <a:r>
              <a:rPr lang="ru-RU" dirty="0"/>
              <a:t>В сочетании с использованием современных технологий, усиливает мотивацию детей с ОВЗ, а, следовательно, улучшает результаты обучения.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35355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type="body" idx="1"/>
          </p:nvPr>
        </p:nvSpPr>
        <p:spPr>
          <a:xfrm>
            <a:off x="831160" y="369198"/>
            <a:ext cx="5157787" cy="2486145"/>
          </a:xfrm>
          <a:solidFill>
            <a:schemeClr val="accent1"/>
          </a:solidFill>
        </p:spPr>
        <p:txBody>
          <a:bodyPr>
            <a:normAutofit/>
          </a:bodyPr>
          <a:lstStyle/>
          <a:p>
            <a:pPr algn="just"/>
            <a:r>
              <a:rPr lang="ru-RU" dirty="0" smtClean="0">
                <a:solidFill>
                  <a:schemeClr val="bg1"/>
                </a:solidFill>
              </a:rPr>
              <a:t>С использованием информационно-коммуникационной платформы «</a:t>
            </a:r>
            <a:r>
              <a:rPr lang="ru-RU" dirty="0" err="1" smtClean="0">
                <a:solidFill>
                  <a:schemeClr val="bg1"/>
                </a:solidFill>
              </a:rPr>
              <a:t>Сферум</a:t>
            </a:r>
            <a:r>
              <a:rPr lang="ru-RU" dirty="0" smtClean="0">
                <a:solidFill>
                  <a:schemeClr val="bg1"/>
                </a:solidFill>
              </a:rPr>
              <a:t>» качество обучения детей-инвалидов составило 92%, что превышает по сравнению с другими категориями детей, нуждающихся в особых образовательных </a:t>
            </a:r>
            <a:r>
              <a:rPr lang="ru-RU" dirty="0" smtClean="0">
                <a:solidFill>
                  <a:schemeClr val="bg1"/>
                </a:solidFill>
              </a:rPr>
              <a:t>условиях.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3"/>
          </p:nvPr>
        </p:nvSpPr>
        <p:spPr>
          <a:xfrm>
            <a:off x="6361044" y="369198"/>
            <a:ext cx="5183188" cy="823912"/>
          </a:xfrm>
          <a:solidFill>
            <a:schemeClr val="accent1"/>
          </a:solidFill>
        </p:spPr>
        <p:txBody>
          <a:bodyPr>
            <a:normAutofit fontScale="25000" lnSpcReduction="20000"/>
          </a:bodyPr>
          <a:lstStyle/>
          <a:p>
            <a:pPr algn="ctr"/>
            <a:endParaRPr lang="ru-RU" dirty="0" smtClean="0"/>
          </a:p>
          <a:p>
            <a:pPr algn="ctr"/>
            <a:r>
              <a:rPr lang="ru-RU" sz="9600" dirty="0">
                <a:solidFill>
                  <a:schemeClr val="bg1"/>
                </a:solidFill>
              </a:rPr>
              <a:t>Заключение</a:t>
            </a:r>
          </a:p>
          <a:p>
            <a:pPr algn="ctr"/>
            <a:r>
              <a:rPr lang="ru-RU" sz="6400" dirty="0" smtClean="0">
                <a:solidFill>
                  <a:schemeClr val="bg1"/>
                </a:solidFill>
              </a:rPr>
              <a:t> </a:t>
            </a:r>
            <a:endParaRPr lang="ru-RU" sz="6400" dirty="0">
              <a:solidFill>
                <a:schemeClr val="bg1"/>
              </a:solidFill>
            </a:endParaRPr>
          </a:p>
        </p:txBody>
      </p:sp>
      <p:sp>
        <p:nvSpPr>
          <p:cNvPr id="10" name="Объект 9"/>
          <p:cNvSpPr>
            <a:spLocks noGrp="1"/>
          </p:cNvSpPr>
          <p:nvPr>
            <p:ph sz="quarter" idx="4"/>
          </p:nvPr>
        </p:nvSpPr>
        <p:spPr>
          <a:xfrm>
            <a:off x="6361044" y="1331843"/>
            <a:ext cx="5183188" cy="5039139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endParaRPr lang="ru-RU" sz="3100" dirty="0" smtClean="0"/>
          </a:p>
          <a:p>
            <a:pPr marL="0" indent="0" algn="just">
              <a:buNone/>
            </a:pPr>
            <a:r>
              <a:rPr lang="ru-RU" sz="3100" dirty="0" smtClean="0"/>
              <a:t>Таким образом, использование информационно-коммуникационной платформы "</a:t>
            </a:r>
            <a:r>
              <a:rPr lang="ru-RU" sz="3100" dirty="0" err="1" smtClean="0"/>
              <a:t>Сферум</a:t>
            </a:r>
            <a:r>
              <a:rPr lang="ru-RU" sz="3100" dirty="0" smtClean="0"/>
              <a:t>" в работе учителя </a:t>
            </a:r>
            <a:r>
              <a:rPr lang="ru-RU" sz="3100" dirty="0" smtClean="0"/>
              <a:t>не только упрощает </a:t>
            </a:r>
            <a:r>
              <a:rPr lang="ru-RU" sz="3100" dirty="0" smtClean="0"/>
              <a:t>административные задачи, но и создает новые возможности для улучшения качества образования. </a:t>
            </a:r>
            <a:r>
              <a:rPr lang="ru-RU" sz="3100" dirty="0" smtClean="0"/>
              <a:t>Платформа </a:t>
            </a:r>
            <a:r>
              <a:rPr lang="ru-RU" sz="3100" dirty="0" smtClean="0"/>
              <a:t>становится связующим звеном между всеми участниками образовательного процесса, способствуя созданию доступной и прозрачной системы обучения, в которой каждый ученик может раскрыть свой потенциал. Внедрение и активное использование "</a:t>
            </a:r>
            <a:r>
              <a:rPr lang="ru-RU" sz="3100" dirty="0" err="1" smtClean="0"/>
              <a:t>Сферум</a:t>
            </a:r>
            <a:r>
              <a:rPr lang="ru-RU" sz="3100" dirty="0" smtClean="0"/>
              <a:t>" демонстрирует стремление </a:t>
            </a:r>
            <a:r>
              <a:rPr lang="ru-RU" sz="3100" dirty="0" smtClean="0"/>
              <a:t>образовательного учреждения </a:t>
            </a:r>
            <a:r>
              <a:rPr lang="ru-RU" sz="3100" dirty="0" smtClean="0"/>
              <a:t>идти в ногу со временем, адаптируя свои подходы и методы к современным реалиям</a:t>
            </a:r>
          </a:p>
          <a:p>
            <a:endParaRPr lang="ru-RU" dirty="0"/>
          </a:p>
        </p:txBody>
      </p:sp>
      <p:pic>
        <p:nvPicPr>
          <p:cNvPr id="11" name="Объект 10"/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159" y="2903974"/>
            <a:ext cx="5157787" cy="341185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sp>
        <p:nvSpPr>
          <p:cNvPr id="2" name="Овал 1"/>
          <p:cNvSpPr/>
          <p:nvPr/>
        </p:nvSpPr>
        <p:spPr>
          <a:xfrm>
            <a:off x="2493034" y="3851412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3528205" y="3571336"/>
            <a:ext cx="1362972" cy="279624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76377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615501" y="300937"/>
            <a:ext cx="5157787" cy="823912"/>
          </a:xfr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ru-RU" sz="40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Цель</a:t>
            </a:r>
            <a:endParaRPr lang="ru-RU" sz="40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615500" y="1599301"/>
            <a:ext cx="5157787" cy="4352924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/>
              <a:t>И</a:t>
            </a:r>
            <a:r>
              <a:rPr lang="ru-RU" sz="2400" dirty="0" smtClean="0"/>
              <a:t>сследование </a:t>
            </a:r>
            <a:r>
              <a:rPr lang="ru-RU" sz="2400" dirty="0"/>
              <a:t>возможностей и эффективности использования информационно-коммуникационной платформы "</a:t>
            </a:r>
            <a:r>
              <a:rPr lang="ru-RU" sz="2400" dirty="0" err="1"/>
              <a:t>Сферум</a:t>
            </a:r>
            <a:r>
              <a:rPr lang="ru-RU" sz="2400" dirty="0"/>
              <a:t>" для организации дистанционных уроков с детьми-инвалидами, обучающимися на дому, с акцентом на создание инклюзивной образовательной среды, способствующей их полноценному вовлечению в учебный процесс и удовлетворению индивидуальных потребностей.</a:t>
            </a:r>
            <a:endParaRPr lang="ru-RU" sz="24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06705" y="300937"/>
            <a:ext cx="5183188" cy="823912"/>
          </a:xfr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ru-RU" sz="40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Актуальность</a:t>
            </a:r>
            <a:endParaRPr lang="ru-RU" sz="40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06705" y="1599302"/>
            <a:ext cx="5183188" cy="4352924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ru-RU" dirty="0"/>
              <a:t>В современном образовательном процессе дистанционное обучение приобретает все большую значимость, особенно в условиях глобальных изменений и вызовов, связанных с пандемией и переходом на новые форматы взаимодействия. Одна из наиболее уязвимых групп в этом контексте — дети-инвалиды, обучающиеся на дому. Несмотря на наличие современных технологий, многие из этих детей сталкиваются с трудностями в получении качественного образования</a:t>
            </a:r>
            <a:r>
              <a:rPr lang="ru-RU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6131923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8051" y="365125"/>
            <a:ext cx="11439939" cy="1325563"/>
          </a:xfrm>
          <a:solidFill>
            <a:schemeClr val="accent1"/>
          </a:solidFill>
        </p:spPr>
        <p:txBody>
          <a:bodyPr>
            <a:normAutofit/>
          </a:bodyPr>
          <a:lstStyle/>
          <a:p>
            <a:pPr algn="ctr"/>
            <a:r>
              <a:rPr lang="ru-RU" sz="4000" b="1" dirty="0" err="1" smtClean="0">
                <a:solidFill>
                  <a:schemeClr val="bg1"/>
                </a:solidFill>
              </a:rPr>
              <a:t>Видеозвонок</a:t>
            </a:r>
            <a:r>
              <a:rPr lang="ru-RU" sz="4000" b="1" dirty="0" smtClean="0">
                <a:solidFill>
                  <a:schemeClr val="bg1"/>
                </a:solidFill>
              </a:rPr>
              <a:t>,  как </a:t>
            </a:r>
            <a:r>
              <a:rPr lang="ru-RU" sz="4000" b="1" dirty="0" smtClean="0">
                <a:solidFill>
                  <a:schemeClr val="bg1"/>
                </a:solidFill>
              </a:rPr>
              <a:t>способ проведения </a:t>
            </a:r>
            <a:r>
              <a:rPr lang="ru-RU" sz="4000" b="1" dirty="0" smtClean="0">
                <a:solidFill>
                  <a:schemeClr val="bg1"/>
                </a:solidFill>
              </a:rPr>
              <a:t>дистанционного урока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43" y="1805746"/>
            <a:ext cx="10333754" cy="4839564"/>
          </a:xfrm>
        </p:spPr>
      </p:pic>
      <p:sp>
        <p:nvSpPr>
          <p:cNvPr id="5" name="Овальная выноска 4"/>
          <p:cNvSpPr/>
          <p:nvPr/>
        </p:nvSpPr>
        <p:spPr>
          <a:xfrm>
            <a:off x="1129659" y="3597966"/>
            <a:ext cx="2342222" cy="536711"/>
          </a:xfrm>
          <a:prstGeom prst="wedgeEllipseCallout">
            <a:avLst>
              <a:gd name="adj1" fmla="val -43140"/>
              <a:gd name="adj2" fmla="val 42597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Демонстрация экрана </a:t>
            </a:r>
            <a:endParaRPr lang="ru-RU" dirty="0"/>
          </a:p>
        </p:txBody>
      </p:sp>
      <p:sp>
        <p:nvSpPr>
          <p:cNvPr id="6" name="Овальная выноска 5"/>
          <p:cNvSpPr/>
          <p:nvPr/>
        </p:nvSpPr>
        <p:spPr>
          <a:xfrm>
            <a:off x="3140765" y="3213652"/>
            <a:ext cx="2524539" cy="579783"/>
          </a:xfrm>
          <a:prstGeom prst="wedgeEllipseCallout">
            <a:avLst>
              <a:gd name="adj1" fmla="val -101653"/>
              <a:gd name="adj2" fmla="val 45244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Интерактивная доска</a:t>
            </a:r>
            <a:endParaRPr lang="ru-RU" dirty="0"/>
          </a:p>
        </p:txBody>
      </p:sp>
      <p:sp>
        <p:nvSpPr>
          <p:cNvPr id="7" name="Овальная выноска 6"/>
          <p:cNvSpPr/>
          <p:nvPr/>
        </p:nvSpPr>
        <p:spPr>
          <a:xfrm>
            <a:off x="4929808" y="4005470"/>
            <a:ext cx="2544417" cy="606286"/>
          </a:xfrm>
          <a:prstGeom prst="wedgeEllipseCallout">
            <a:avLst>
              <a:gd name="adj1" fmla="val 97021"/>
              <a:gd name="adj2" fmla="val 30401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Чат урока</a:t>
            </a:r>
            <a:endParaRPr lang="ru-RU" dirty="0"/>
          </a:p>
        </p:txBody>
      </p:sp>
      <p:sp>
        <p:nvSpPr>
          <p:cNvPr id="8" name="Овальная выноска 7"/>
          <p:cNvSpPr/>
          <p:nvPr/>
        </p:nvSpPr>
        <p:spPr>
          <a:xfrm>
            <a:off x="4681331" y="2020956"/>
            <a:ext cx="4022224" cy="1328531"/>
          </a:xfrm>
          <a:prstGeom prst="wedgeEllipseCallout">
            <a:avLst>
              <a:gd name="adj1" fmla="val 74406"/>
              <a:gd name="adj2" fmla="val 25860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Настройки урока: сессионные залы, разрешение на демонстрацию экрана ученикам , запись урока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7159596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5453" y="365125"/>
            <a:ext cx="11802859" cy="1006475"/>
          </a:xfrm>
          <a:solidFill>
            <a:schemeClr val="accent1"/>
          </a:solidFill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Функции </a:t>
            </a:r>
            <a:r>
              <a:rPr lang="ru-RU" sz="4000" b="1" dirty="0" err="1" smtClean="0">
                <a:solidFill>
                  <a:schemeClr val="bg1"/>
                </a:solidFill>
              </a:rPr>
              <a:t>видеозвонка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195453" y="1706788"/>
            <a:ext cx="3145747" cy="707670"/>
          </a:xfrm>
          <a:prstGeom prst="round2Diag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1. Неограниченное </a:t>
            </a:r>
            <a:r>
              <a:rPr lang="ru-RU" b="1" dirty="0">
                <a:solidFill>
                  <a:schemeClr val="tx1"/>
                </a:solidFill>
              </a:rPr>
              <a:t>время проведения </a:t>
            </a:r>
            <a:r>
              <a:rPr lang="ru-RU" b="1" dirty="0" err="1">
                <a:solidFill>
                  <a:schemeClr val="tx1"/>
                </a:solidFill>
              </a:rPr>
              <a:t>видеозвонка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3491938" y="1714660"/>
            <a:ext cx="4876829" cy="699798"/>
          </a:xfrm>
          <a:prstGeom prst="round2Diag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2. Возможность </a:t>
            </a:r>
            <a:r>
              <a:rPr lang="ru-RU" b="1" dirty="0">
                <a:solidFill>
                  <a:schemeClr val="tx1"/>
                </a:solidFill>
              </a:rPr>
              <a:t>записи урока</a:t>
            </a:r>
          </a:p>
        </p:txBody>
      </p:sp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8587409" y="1706788"/>
            <a:ext cx="3410903" cy="707670"/>
          </a:xfrm>
          <a:prstGeom prst="round2Diag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3. Организация </a:t>
            </a:r>
            <a:r>
              <a:rPr lang="ru-RU" b="1" dirty="0">
                <a:solidFill>
                  <a:schemeClr val="tx1"/>
                </a:solidFill>
              </a:rPr>
              <a:t>сессионных залов</a:t>
            </a:r>
          </a:p>
        </p:txBody>
      </p:sp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130862" y="2674256"/>
            <a:ext cx="3210338" cy="1434561"/>
          </a:xfrm>
          <a:prstGeom prst="round2Diag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4. Функция </a:t>
            </a:r>
            <a:r>
              <a:rPr lang="ru-RU" b="1" dirty="0">
                <a:solidFill>
                  <a:schemeClr val="tx1"/>
                </a:solidFill>
              </a:rPr>
              <a:t>настройки урока учителем в зависимости от </a:t>
            </a:r>
            <a:r>
              <a:rPr lang="ru-RU" b="1" dirty="0" smtClean="0">
                <a:solidFill>
                  <a:schemeClr val="tx1"/>
                </a:solidFill>
              </a:rPr>
              <a:t>поставленных задач урока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3491939" y="2674256"/>
            <a:ext cx="4876829" cy="1434561"/>
          </a:xfrm>
          <a:prstGeom prst="round2Diag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5. Демонстрация экрана  предусматривает оптимизацию под видео контент с качественным изображением и звуком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82" y="4578039"/>
            <a:ext cx="2991678" cy="207443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758" y="4854519"/>
            <a:ext cx="4876829" cy="186267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3066" y="2918610"/>
            <a:ext cx="3290628" cy="3079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0723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2" y="3571890"/>
            <a:ext cx="5638798" cy="262289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826" y="3589063"/>
            <a:ext cx="5118652" cy="258854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20235358"/>
              </p:ext>
            </p:extLst>
          </p:nvPr>
        </p:nvGraphicFramePr>
        <p:xfrm>
          <a:off x="457202" y="536713"/>
          <a:ext cx="11221276" cy="24549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4309380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0615" y="236267"/>
            <a:ext cx="11368177" cy="1022531"/>
          </a:xfrm>
          <a:solidFill>
            <a:schemeClr val="accent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Использования чата на дистанционном </a:t>
            </a:r>
            <a:br>
              <a:rPr lang="ru-RU" sz="4000" b="1" dirty="0">
                <a:solidFill>
                  <a:schemeClr val="bg1"/>
                </a:solidFill>
              </a:rPr>
            </a:br>
            <a:r>
              <a:rPr lang="ru-RU" sz="4000" b="1" dirty="0">
                <a:solidFill>
                  <a:schemeClr val="bg1"/>
                </a:solidFill>
              </a:rPr>
              <a:t>уроке английского языка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255" y="1447011"/>
            <a:ext cx="2406833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347" y="1492169"/>
            <a:ext cx="2302341" cy="427988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3468" y="1492169"/>
            <a:ext cx="2544523" cy="427988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73255" y="5986562"/>
            <a:ext cx="2406833" cy="6987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/>
              <a:t>Аудирование</a:t>
            </a:r>
            <a:r>
              <a:rPr lang="ru-RU" dirty="0" smtClean="0"/>
              <a:t>- практическая работа 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497100" y="6118884"/>
            <a:ext cx="2406833" cy="6987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Контроль знаний по пройденной теме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8103467" y="6067751"/>
            <a:ext cx="2544523" cy="6987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Размещение полезных ссылок</a:t>
            </a:r>
            <a:endParaRPr lang="ru-RU" dirty="0"/>
          </a:p>
        </p:txBody>
      </p:sp>
      <p:sp>
        <p:nvSpPr>
          <p:cNvPr id="11" name="Овал 10"/>
          <p:cNvSpPr/>
          <p:nvPr/>
        </p:nvSpPr>
        <p:spPr>
          <a:xfrm>
            <a:off x="8412422" y="4307846"/>
            <a:ext cx="2663853" cy="100643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1482181" y="3033233"/>
            <a:ext cx="2441276" cy="65560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4680826" y="1727769"/>
            <a:ext cx="2441276" cy="258007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3950871" y="4885561"/>
            <a:ext cx="2441276" cy="111986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6326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62299" y="1792401"/>
            <a:ext cx="2622524" cy="4720543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Использования чата на дистанционном </a:t>
            </a:r>
            <a:br>
              <a:rPr lang="ru-RU" sz="4000" b="1" dirty="0">
                <a:solidFill>
                  <a:schemeClr val="bg1"/>
                </a:solidFill>
              </a:rPr>
            </a:br>
            <a:r>
              <a:rPr lang="ru-RU" sz="4000" b="1" dirty="0">
                <a:solidFill>
                  <a:schemeClr val="bg1"/>
                </a:solidFill>
              </a:rPr>
              <a:t>уроке английского языка</a:t>
            </a:r>
          </a:p>
        </p:txBody>
      </p:sp>
      <p:sp>
        <p:nvSpPr>
          <p:cNvPr id="7" name="Скругленная прямоугольная выноска 6"/>
          <p:cNvSpPr/>
          <p:nvPr/>
        </p:nvSpPr>
        <p:spPr>
          <a:xfrm>
            <a:off x="983412" y="1992702"/>
            <a:ext cx="2518913" cy="1035170"/>
          </a:xfrm>
          <a:prstGeom prst="wedgeRoundRectCallout">
            <a:avLst>
              <a:gd name="adj1" fmla="val 108515"/>
              <a:gd name="adj2" fmla="val 10495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Выдача домашнего задания</a:t>
            </a:r>
          </a:p>
        </p:txBody>
      </p:sp>
      <p:sp>
        <p:nvSpPr>
          <p:cNvPr id="8" name="Скругленная прямоугольная выноска 7"/>
          <p:cNvSpPr/>
          <p:nvPr/>
        </p:nvSpPr>
        <p:spPr>
          <a:xfrm>
            <a:off x="7988059" y="1992702"/>
            <a:ext cx="2432649" cy="1173539"/>
          </a:xfrm>
          <a:prstGeom prst="wedgeRoundRectCallout">
            <a:avLst>
              <a:gd name="adj1" fmla="val -96566"/>
              <a:gd name="adj2" fmla="val 26981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Ссылка на интерактивную доску для самостоятельной работы ученика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8370" y="3623093"/>
            <a:ext cx="2302498" cy="281221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824159" y="4804912"/>
            <a:ext cx="1940943" cy="8712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Самостоятельная работа  ученика, оцененная учителем</a:t>
            </a:r>
            <a:endParaRPr lang="ru-RU" sz="12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72" y="3509621"/>
            <a:ext cx="4047517" cy="167530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127809" y="5464831"/>
            <a:ext cx="1940943" cy="8712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Контроль выполнения домашнего задания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5916963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049607"/>
          </a:xfrm>
          <a:solidFill>
            <a:schemeClr val="accent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Интерактивная доска – это онлайн-пространство для совместной работы и обучения в режиме реального времени. 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852488" y="1567214"/>
            <a:ext cx="5157787" cy="432476"/>
          </a:xfrm>
        </p:spPr>
        <p:txBody>
          <a:bodyPr/>
          <a:lstStyle/>
          <a:p>
            <a:r>
              <a:rPr lang="ru-RU" dirty="0"/>
              <a:t>Преимущества использования: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759350" y="2225615"/>
            <a:ext cx="10676476" cy="2732403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55000" lnSpcReduction="20000"/>
          </a:bodyPr>
          <a:lstStyle/>
          <a:p>
            <a:r>
              <a:rPr lang="ru-RU" sz="3300" dirty="0" smtClean="0"/>
              <a:t>Способствует </a:t>
            </a:r>
            <a:r>
              <a:rPr lang="ru-RU" sz="3300" dirty="0"/>
              <a:t>более активному участию учащегося, позволяя добавлять новую информацию. </a:t>
            </a:r>
          </a:p>
          <a:p>
            <a:r>
              <a:rPr lang="ru-RU" sz="3300" dirty="0" smtClean="0"/>
              <a:t>Статические </a:t>
            </a:r>
            <a:r>
              <a:rPr lang="ru-RU" sz="3300" dirty="0"/>
              <a:t>уроки превращаются в динамические.</a:t>
            </a:r>
          </a:p>
          <a:p>
            <a:r>
              <a:rPr lang="ru-RU" sz="3300" dirty="0" smtClean="0"/>
              <a:t>Позволяет </a:t>
            </a:r>
            <a:r>
              <a:rPr lang="ru-RU" sz="3300" dirty="0"/>
              <a:t>заранее подготовить материал, сохранить его и при этом есть возможность быстро добавлять новую информацию и идеи.</a:t>
            </a:r>
          </a:p>
          <a:p>
            <a:r>
              <a:rPr lang="ru-RU" sz="3300" dirty="0" smtClean="0"/>
              <a:t>Прост </a:t>
            </a:r>
            <a:r>
              <a:rPr lang="ru-RU" sz="3300" dirty="0"/>
              <a:t>в использовании. </a:t>
            </a:r>
          </a:p>
          <a:p>
            <a:r>
              <a:rPr lang="ru-RU" sz="3300" dirty="0" smtClean="0"/>
              <a:t>Работа </a:t>
            </a:r>
            <a:r>
              <a:rPr lang="ru-RU" sz="3300" dirty="0"/>
              <a:t>ученика и учителя в одной плоскости, что </a:t>
            </a:r>
            <a:r>
              <a:rPr lang="ru-RU" sz="3300" dirty="0" smtClean="0"/>
              <a:t>облегчает </a:t>
            </a:r>
            <a:r>
              <a:rPr lang="ru-RU" sz="3300" dirty="0"/>
              <a:t>систему контроля. </a:t>
            </a:r>
          </a:p>
          <a:p>
            <a:r>
              <a:rPr lang="ru-RU" sz="3300" dirty="0" smtClean="0"/>
              <a:t>Может </a:t>
            </a:r>
            <a:r>
              <a:rPr lang="ru-RU" sz="3300" dirty="0"/>
              <a:t>работать с любыми выбранными вами приложениями.</a:t>
            </a:r>
          </a:p>
          <a:p>
            <a:r>
              <a:rPr lang="ru-RU" sz="3300" dirty="0" smtClean="0"/>
              <a:t>Не </a:t>
            </a:r>
            <a:r>
              <a:rPr lang="ru-RU" sz="3300" dirty="0"/>
              <a:t>требуется дополнительные информационные ресурсы </a:t>
            </a:r>
          </a:p>
          <a:p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852488" y="4983365"/>
            <a:ext cx="5183188" cy="422696"/>
          </a:xfrm>
        </p:spPr>
        <p:txBody>
          <a:bodyPr/>
          <a:lstStyle/>
          <a:p>
            <a:r>
              <a:rPr lang="ru-RU" dirty="0"/>
              <a:t>Недостатки использования</a:t>
            </a:r>
          </a:p>
        </p:txBody>
      </p:sp>
      <p:sp>
        <p:nvSpPr>
          <p:cNvPr id="7" name="Объект 6"/>
          <p:cNvSpPr>
            <a:spLocks noGrp="1"/>
          </p:cNvSpPr>
          <p:nvPr>
            <p:ph sz="quarter" idx="4"/>
          </p:nvPr>
        </p:nvSpPr>
        <p:spPr>
          <a:xfrm>
            <a:off x="744897" y="5641675"/>
            <a:ext cx="10690929" cy="1099660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/>
              <a:t>Не может использоваться в полном объёме при работе с детьми с некоторыми нозологиям: -это, например, слабовидящими и детьми имеющие заболевания обусловленными деформацией кистей рук или частичную парализацию</a:t>
            </a:r>
          </a:p>
        </p:txBody>
      </p:sp>
    </p:spTree>
    <p:extLst>
      <p:ext uri="{BB962C8B-B14F-4D97-AF65-F5344CB8AC3E}">
        <p14:creationId xmlns:p14="http://schemas.microsoft.com/office/powerpoint/2010/main" val="36057586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Прием использование </a:t>
            </a:r>
            <a:r>
              <a:rPr lang="ru-RU" sz="2800" b="1" dirty="0">
                <a:solidFill>
                  <a:schemeClr val="bg1"/>
                </a:solidFill>
              </a:rPr>
              <a:t>интерактивной </a:t>
            </a:r>
            <a:r>
              <a:rPr lang="ru-RU" sz="2800" b="1" dirty="0" smtClean="0">
                <a:solidFill>
                  <a:schemeClr val="bg1"/>
                </a:solidFill>
              </a:rPr>
              <a:t/>
            </a:r>
            <a:br>
              <a:rPr lang="ru-RU" sz="2800" b="1" dirty="0" smtClean="0">
                <a:solidFill>
                  <a:schemeClr val="bg1"/>
                </a:solidFill>
              </a:rPr>
            </a:br>
            <a:r>
              <a:rPr lang="ru-RU" sz="2800" b="1" dirty="0" smtClean="0">
                <a:solidFill>
                  <a:schemeClr val="bg1"/>
                </a:solidFill>
              </a:rPr>
              <a:t>доски </a:t>
            </a:r>
            <a:r>
              <a:rPr lang="ru-RU" sz="2800" b="1" dirty="0">
                <a:solidFill>
                  <a:schemeClr val="bg1"/>
                </a:solidFill>
              </a:rPr>
              <a:t>на уроке английского языка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8" name="Видео WhatsApp 2024-10-29 в 15.44.57_7eebd42f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97100" y="1825625"/>
            <a:ext cx="2463800" cy="4351338"/>
          </a:xfrm>
        </p:spPr>
      </p:pic>
      <p:sp>
        <p:nvSpPr>
          <p:cNvPr id="7" name="Объект 6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 smtClean="0"/>
              <a:t>Ученик выполняет лексическое упражнение. </a:t>
            </a:r>
          </a:p>
          <a:p>
            <a:pPr marL="0" indent="0">
              <a:buNone/>
            </a:pPr>
            <a:r>
              <a:rPr lang="ru-RU" i="1" u="sng" dirty="0" smtClean="0"/>
              <a:t>Организация работы с приложением:</a:t>
            </a:r>
          </a:p>
          <a:p>
            <a:pPr marL="0" indent="0">
              <a:buNone/>
            </a:pPr>
            <a:r>
              <a:rPr lang="ru-RU" dirty="0" smtClean="0"/>
              <a:t>Учитель дает доступ к редактированию интерактивной доски и размещает задание (скриншот), где ученик с помощью инструмента (линия) выбирает лексическую единицу. Учитель имеет возможность контролировать процесс выполнения задания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7184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</TotalTime>
  <Words>565</Words>
  <Application>Microsoft Office PowerPoint</Application>
  <PresentationFormat>Широкоэкранный</PresentationFormat>
  <Paragraphs>61</Paragraphs>
  <Slides>11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Тема Office</vt:lpstr>
      <vt:lpstr>  «Цифровая волна» 2024  Раменский городской округ   Муниципальное общеобразовательное учреждение Быковская средняя общеобразовательная школа №15   «Использовании информационно-коммуникационной платформы "Сферум" при проведении дистанционных уроков с детьми-инвалидами, обучающимися на дому» </vt:lpstr>
      <vt:lpstr>Презентация PowerPoint</vt:lpstr>
      <vt:lpstr>Видеозвонок,  как способ проведения дистанционного урока</vt:lpstr>
      <vt:lpstr>Функции видеозвонка</vt:lpstr>
      <vt:lpstr>Презентация PowerPoint</vt:lpstr>
      <vt:lpstr>Использования чата на дистанционном  уроке английского языка</vt:lpstr>
      <vt:lpstr>Использования чата на дистанционном  уроке английского языка</vt:lpstr>
      <vt:lpstr>Интерактивная доска – это онлайн-пространство для совместной работы и обучения в режиме реального времени. </vt:lpstr>
      <vt:lpstr>Прием использование интерактивной  доски на уроке английского языка</vt:lpstr>
      <vt:lpstr>Выводы по использованию интерактивной доски при проведение дистанционного урока: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noproxy</cp:lastModifiedBy>
  <cp:revision>36</cp:revision>
  <dcterms:created xsi:type="dcterms:W3CDTF">2024-10-26T15:38:53Z</dcterms:created>
  <dcterms:modified xsi:type="dcterms:W3CDTF">2024-10-30T12:31:22Z</dcterms:modified>
</cp:coreProperties>
</file>